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380" r:id="rId2"/>
    <p:sldId id="377" r:id="rId3"/>
    <p:sldId id="401" r:id="rId4"/>
    <p:sldId id="379" r:id="rId5"/>
    <p:sldId id="402" r:id="rId6"/>
    <p:sldId id="403" r:id="rId7"/>
    <p:sldId id="404" r:id="rId8"/>
    <p:sldId id="405" r:id="rId9"/>
    <p:sldId id="406" r:id="rId10"/>
    <p:sldId id="407" r:id="rId11"/>
    <p:sldId id="408" r:id="rId12"/>
    <p:sldId id="409" r:id="rId13"/>
    <p:sldId id="441" r:id="rId14"/>
    <p:sldId id="410" r:id="rId15"/>
    <p:sldId id="417" r:id="rId16"/>
    <p:sldId id="412" r:id="rId17"/>
    <p:sldId id="413" r:id="rId18"/>
    <p:sldId id="414" r:id="rId19"/>
    <p:sldId id="416" r:id="rId20"/>
    <p:sldId id="415" r:id="rId21"/>
    <p:sldId id="411" r:id="rId22"/>
    <p:sldId id="420" r:id="rId23"/>
    <p:sldId id="421" r:id="rId24"/>
    <p:sldId id="418" r:id="rId25"/>
    <p:sldId id="422" r:id="rId26"/>
    <p:sldId id="430" r:id="rId27"/>
    <p:sldId id="425" r:id="rId28"/>
    <p:sldId id="419" r:id="rId29"/>
    <p:sldId id="424" r:id="rId30"/>
    <p:sldId id="426" r:id="rId31"/>
    <p:sldId id="427" r:id="rId32"/>
    <p:sldId id="429" r:id="rId33"/>
    <p:sldId id="431" r:id="rId34"/>
    <p:sldId id="432" r:id="rId35"/>
    <p:sldId id="433" r:id="rId36"/>
    <p:sldId id="435" r:id="rId37"/>
    <p:sldId id="436" r:id="rId38"/>
    <p:sldId id="437" r:id="rId39"/>
    <p:sldId id="438" r:id="rId40"/>
    <p:sldId id="440" r:id="rId41"/>
    <p:sldId id="443" r:id="rId42"/>
    <p:sldId id="444"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1111"/>
    <a:srgbClr val="1C1C1C"/>
    <a:srgbClr val="2929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2" autoAdjust="0"/>
    <p:restoredTop sz="94660"/>
  </p:normalViewPr>
  <p:slideViewPr>
    <p:cSldViewPr>
      <p:cViewPr varScale="1">
        <p:scale>
          <a:sx n="105" d="100"/>
          <a:sy n="105" d="100"/>
        </p:scale>
        <p:origin x="1260" y="11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4326FF-DFBE-4C50-9F3A-A239E967DC73}" type="datetimeFigureOut">
              <a:rPr lang="en-GB" smtClean="0"/>
              <a:t>24/11/2023</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1247930-B6CB-43FE-BF33-CA7C3A7D293A}" type="slidenum">
              <a:rPr lang="en-GB" smtClean="0"/>
              <a:t>‹#›</a:t>
            </a:fld>
            <a:endParaRPr lang="en-GB"/>
          </a:p>
        </p:txBody>
      </p:sp>
    </p:spTree>
    <p:extLst>
      <p:ext uri="{BB962C8B-B14F-4D97-AF65-F5344CB8AC3E}">
        <p14:creationId xmlns:p14="http://schemas.microsoft.com/office/powerpoint/2010/main" val="19389809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5428E83D-5E9B-4EDC-A196-E62D923A1A5F}" type="datetimeFigureOut">
              <a:rPr lang="en-GB" smtClean="0"/>
              <a:t>24/11/2023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1F2B019-E588-4477-8CDD-A694A5ABA1A0}" type="slidenum">
              <a:rPr lang="en-GB" smtClean="0"/>
              <a:t>‹#›</a:t>
            </a:fld>
            <a:endParaRPr lang="en-GB"/>
          </a:p>
        </p:txBody>
      </p:sp>
    </p:spTree>
    <p:extLst>
      <p:ext uri="{BB962C8B-B14F-4D97-AF65-F5344CB8AC3E}">
        <p14:creationId xmlns:p14="http://schemas.microsoft.com/office/powerpoint/2010/main" val="634038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5428E83D-5E9B-4EDC-A196-E62D923A1A5F}" type="datetimeFigureOut">
              <a:rPr lang="en-GB" smtClean="0"/>
              <a:t>24/11/2023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1F2B019-E588-4477-8CDD-A694A5ABA1A0}" type="slidenum">
              <a:rPr lang="en-GB" smtClean="0"/>
              <a:t>‹#›</a:t>
            </a:fld>
            <a:endParaRPr lang="en-GB"/>
          </a:p>
        </p:txBody>
      </p:sp>
    </p:spTree>
    <p:extLst>
      <p:ext uri="{BB962C8B-B14F-4D97-AF65-F5344CB8AC3E}">
        <p14:creationId xmlns:p14="http://schemas.microsoft.com/office/powerpoint/2010/main" val="38663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5428E83D-5E9B-4EDC-A196-E62D923A1A5F}" type="datetimeFigureOut">
              <a:rPr lang="en-GB" smtClean="0"/>
              <a:t>24/11/2023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1F2B019-E588-4477-8CDD-A694A5ABA1A0}" type="slidenum">
              <a:rPr lang="en-GB" smtClean="0"/>
              <a:t>‹#›</a:t>
            </a:fld>
            <a:endParaRPr lang="en-GB"/>
          </a:p>
        </p:txBody>
      </p:sp>
    </p:spTree>
    <p:extLst>
      <p:ext uri="{BB962C8B-B14F-4D97-AF65-F5344CB8AC3E}">
        <p14:creationId xmlns:p14="http://schemas.microsoft.com/office/powerpoint/2010/main" val="3657476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5428E83D-5E9B-4EDC-A196-E62D923A1A5F}" type="datetimeFigureOut">
              <a:rPr lang="en-GB" smtClean="0"/>
              <a:t>24/11/2023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1F2B019-E588-4477-8CDD-A694A5ABA1A0}" type="slidenum">
              <a:rPr lang="en-GB" smtClean="0"/>
              <a:t>‹#›</a:t>
            </a:fld>
            <a:endParaRPr lang="en-GB"/>
          </a:p>
        </p:txBody>
      </p:sp>
    </p:spTree>
    <p:extLst>
      <p:ext uri="{BB962C8B-B14F-4D97-AF65-F5344CB8AC3E}">
        <p14:creationId xmlns:p14="http://schemas.microsoft.com/office/powerpoint/2010/main" val="4136504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28E83D-5E9B-4EDC-A196-E62D923A1A5F}" type="datetimeFigureOut">
              <a:rPr lang="en-GB" smtClean="0"/>
              <a:t>24/11/2023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1F2B019-E588-4477-8CDD-A694A5ABA1A0}" type="slidenum">
              <a:rPr lang="en-GB" smtClean="0"/>
              <a:t>‹#›</a:t>
            </a:fld>
            <a:endParaRPr lang="en-GB"/>
          </a:p>
        </p:txBody>
      </p:sp>
    </p:spTree>
    <p:extLst>
      <p:ext uri="{BB962C8B-B14F-4D97-AF65-F5344CB8AC3E}">
        <p14:creationId xmlns:p14="http://schemas.microsoft.com/office/powerpoint/2010/main" val="3580810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5428E83D-5E9B-4EDC-A196-E62D923A1A5F}" type="datetimeFigureOut">
              <a:rPr lang="en-GB" smtClean="0"/>
              <a:t>24/11/2023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1F2B019-E588-4477-8CDD-A694A5ABA1A0}" type="slidenum">
              <a:rPr lang="en-GB" smtClean="0"/>
              <a:t>‹#›</a:t>
            </a:fld>
            <a:endParaRPr lang="en-GB"/>
          </a:p>
        </p:txBody>
      </p:sp>
    </p:spTree>
    <p:extLst>
      <p:ext uri="{BB962C8B-B14F-4D97-AF65-F5344CB8AC3E}">
        <p14:creationId xmlns:p14="http://schemas.microsoft.com/office/powerpoint/2010/main" val="510177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5428E83D-5E9B-4EDC-A196-E62D923A1A5F}" type="datetimeFigureOut">
              <a:rPr lang="en-GB" smtClean="0"/>
              <a:t>24/11/2023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1F2B019-E588-4477-8CDD-A694A5ABA1A0}" type="slidenum">
              <a:rPr lang="en-GB" smtClean="0"/>
              <a:t>‹#›</a:t>
            </a:fld>
            <a:endParaRPr lang="en-GB"/>
          </a:p>
        </p:txBody>
      </p:sp>
    </p:spTree>
    <p:extLst>
      <p:ext uri="{BB962C8B-B14F-4D97-AF65-F5344CB8AC3E}">
        <p14:creationId xmlns:p14="http://schemas.microsoft.com/office/powerpoint/2010/main" val="2748557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5428E83D-5E9B-4EDC-A196-E62D923A1A5F}" type="datetimeFigureOut">
              <a:rPr lang="en-GB" smtClean="0"/>
              <a:t>24/11/2023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1F2B019-E588-4477-8CDD-A694A5ABA1A0}" type="slidenum">
              <a:rPr lang="en-GB" smtClean="0"/>
              <a:t>‹#›</a:t>
            </a:fld>
            <a:endParaRPr lang="en-GB"/>
          </a:p>
        </p:txBody>
      </p:sp>
    </p:spTree>
    <p:extLst>
      <p:ext uri="{BB962C8B-B14F-4D97-AF65-F5344CB8AC3E}">
        <p14:creationId xmlns:p14="http://schemas.microsoft.com/office/powerpoint/2010/main" val="3338286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28E83D-5E9B-4EDC-A196-E62D923A1A5F}" type="datetimeFigureOut">
              <a:rPr lang="en-GB" smtClean="0"/>
              <a:t>24/11/2023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1F2B019-E588-4477-8CDD-A694A5ABA1A0}" type="slidenum">
              <a:rPr lang="en-GB" smtClean="0"/>
              <a:t>‹#›</a:t>
            </a:fld>
            <a:endParaRPr lang="en-GB"/>
          </a:p>
        </p:txBody>
      </p:sp>
    </p:spTree>
    <p:extLst>
      <p:ext uri="{BB962C8B-B14F-4D97-AF65-F5344CB8AC3E}">
        <p14:creationId xmlns:p14="http://schemas.microsoft.com/office/powerpoint/2010/main" val="3894117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28E83D-5E9B-4EDC-A196-E62D923A1A5F}" type="datetimeFigureOut">
              <a:rPr lang="en-GB" smtClean="0"/>
              <a:t>24/11/2023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1F2B019-E588-4477-8CDD-A694A5ABA1A0}" type="slidenum">
              <a:rPr lang="en-GB" smtClean="0"/>
              <a:t>‹#›</a:t>
            </a:fld>
            <a:endParaRPr lang="en-GB"/>
          </a:p>
        </p:txBody>
      </p:sp>
    </p:spTree>
    <p:extLst>
      <p:ext uri="{BB962C8B-B14F-4D97-AF65-F5344CB8AC3E}">
        <p14:creationId xmlns:p14="http://schemas.microsoft.com/office/powerpoint/2010/main" val="1189759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28E83D-5E9B-4EDC-A196-E62D923A1A5F}" type="datetimeFigureOut">
              <a:rPr lang="en-GB" smtClean="0"/>
              <a:t>24/11/2023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1F2B019-E588-4477-8CDD-A694A5ABA1A0}" type="slidenum">
              <a:rPr lang="en-GB" smtClean="0"/>
              <a:t>‹#›</a:t>
            </a:fld>
            <a:endParaRPr lang="en-GB"/>
          </a:p>
        </p:txBody>
      </p:sp>
    </p:spTree>
    <p:extLst>
      <p:ext uri="{BB962C8B-B14F-4D97-AF65-F5344CB8AC3E}">
        <p14:creationId xmlns:p14="http://schemas.microsoft.com/office/powerpoint/2010/main" val="449648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28E83D-5E9B-4EDC-A196-E62D923A1A5F}" type="datetimeFigureOut">
              <a:rPr lang="en-GB" smtClean="0"/>
              <a:t>24/11/2023</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F2B019-E588-4477-8CDD-A694A5ABA1A0}" type="slidenum">
              <a:rPr lang="en-GB" smtClean="0"/>
              <a:t>‹#›</a:t>
            </a:fld>
            <a:endParaRPr lang="en-GB"/>
          </a:p>
        </p:txBody>
      </p:sp>
    </p:spTree>
    <p:extLst>
      <p:ext uri="{BB962C8B-B14F-4D97-AF65-F5344CB8AC3E}">
        <p14:creationId xmlns:p14="http://schemas.microsoft.com/office/powerpoint/2010/main" val="6423722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2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0" y="260648"/>
            <a:ext cx="9135660" cy="6342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163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marL="0" indent="0">
              <a:buNone/>
            </a:pPr>
            <a:r>
              <a:rPr lang="en-GB" dirty="0"/>
              <a:t>Dad has allowed you to have an extra half an hour of screen time. You ask for another half an hour and Dad says no. How do you respond?</a:t>
            </a:r>
          </a:p>
          <a:p>
            <a:pPr marL="0" indent="0">
              <a:buNone/>
            </a:pPr>
            <a:endParaRPr lang="en-GB" dirty="0"/>
          </a:p>
          <a:p>
            <a:pPr marL="514350" indent="-514350">
              <a:buAutoNum type="alphaUcParenR"/>
            </a:pPr>
            <a:r>
              <a:rPr lang="en-GB" dirty="0"/>
              <a:t>OK Dad, I understand too much screen time is bad for me. I’ll turn it off right now like the good child you know me to be.</a:t>
            </a:r>
          </a:p>
          <a:p>
            <a:pPr marL="514350" indent="-514350">
              <a:buAutoNum type="alphaUcParenR"/>
            </a:pPr>
            <a:endParaRPr lang="en-GB" dirty="0"/>
          </a:p>
          <a:p>
            <a:pPr marL="514350" indent="-514350">
              <a:buAutoNum type="alphaUcParenR"/>
            </a:pPr>
            <a:r>
              <a:rPr lang="en-GB" dirty="0"/>
              <a:t>It’s not fair!</a:t>
            </a:r>
          </a:p>
        </p:txBody>
      </p:sp>
    </p:spTree>
    <p:extLst>
      <p:ext uri="{BB962C8B-B14F-4D97-AF65-F5344CB8AC3E}">
        <p14:creationId xmlns:p14="http://schemas.microsoft.com/office/powerpoint/2010/main" val="3969538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GB" dirty="0"/>
              <a:t>You’re at Nanny and </a:t>
            </a:r>
            <a:r>
              <a:rPr lang="en-GB" dirty="0" err="1"/>
              <a:t>Grandad’s</a:t>
            </a:r>
            <a:r>
              <a:rPr lang="en-GB" dirty="0"/>
              <a:t> house…</a:t>
            </a:r>
          </a:p>
          <a:p>
            <a:pPr marL="0" indent="0">
              <a:buNone/>
            </a:pPr>
            <a:endParaRPr lang="en-GB" dirty="0"/>
          </a:p>
          <a:p>
            <a:pPr marL="0" indent="0">
              <a:buNone/>
            </a:pPr>
            <a:endParaRPr lang="en-GB" dirty="0"/>
          </a:p>
        </p:txBody>
      </p:sp>
    </p:spTree>
    <p:extLst>
      <p:ext uri="{BB962C8B-B14F-4D97-AF65-F5344CB8AC3E}">
        <p14:creationId xmlns:p14="http://schemas.microsoft.com/office/powerpoint/2010/main" val="4286058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 Charades _ Bluey _ Disney Junior UK">
            <a:hlinkClick r:id="" action="ppaction://media"/>
            <a:extLst>
              <a:ext uri="{FF2B5EF4-FFF2-40B4-BE49-F238E27FC236}">
                <a16:creationId xmlns:a16="http://schemas.microsoft.com/office/drawing/2014/main" id="{0E22C18E-B081-6C2E-D793-6FF875AF92E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620688"/>
            <a:ext cx="9144000" cy="5143500"/>
          </a:xfrm>
          <a:prstGeom prst="rect">
            <a:avLst/>
          </a:prstGeom>
        </p:spPr>
      </p:pic>
    </p:spTree>
    <p:extLst>
      <p:ext uri="{BB962C8B-B14F-4D97-AF65-F5344CB8AC3E}">
        <p14:creationId xmlns:p14="http://schemas.microsoft.com/office/powerpoint/2010/main" val="324412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1730152"/>
            <a:ext cx="8803232" cy="2934411"/>
          </a:xfrm>
          <a:prstGeom prst="rect">
            <a:avLst/>
          </a:prstGeom>
        </p:spPr>
      </p:pic>
    </p:spTree>
    <p:extLst>
      <p:ext uri="{BB962C8B-B14F-4D97-AF65-F5344CB8AC3E}">
        <p14:creationId xmlns:p14="http://schemas.microsoft.com/office/powerpoint/2010/main" val="17801246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endParaRPr lang="en-GB" dirty="0"/>
          </a:p>
          <a:p>
            <a:pPr marL="514350" indent="-514350">
              <a:buAutoNum type="arabicParenR"/>
            </a:pPr>
            <a:r>
              <a:rPr lang="en-GB" dirty="0"/>
              <a:t>Why didn’t Jesus’ disciples fast?</a:t>
            </a:r>
          </a:p>
          <a:p>
            <a:pPr marL="514350" indent="-514350">
              <a:buAutoNum type="arabicParenR"/>
            </a:pPr>
            <a:r>
              <a:rPr lang="en-GB" dirty="0"/>
              <a:t>Why do some Christians fast?</a:t>
            </a:r>
          </a:p>
          <a:p>
            <a:pPr marL="514350" indent="-514350">
              <a:buFont typeface="Arial" pitchFamily="34" charset="0"/>
              <a:buAutoNum type="arabicParenR"/>
            </a:pPr>
            <a:r>
              <a:rPr lang="en-GB" dirty="0"/>
              <a:t>What do we learn from fasting?</a:t>
            </a:r>
          </a:p>
          <a:p>
            <a:pPr marL="514350" indent="-514350">
              <a:buFont typeface="Arial" pitchFamily="34" charset="0"/>
              <a:buAutoNum type="arabicParenR"/>
            </a:pPr>
            <a:r>
              <a:rPr lang="en-GB" dirty="0"/>
              <a:t>How do we fast?</a:t>
            </a:r>
          </a:p>
        </p:txBody>
      </p:sp>
    </p:spTree>
    <p:extLst>
      <p:ext uri="{BB962C8B-B14F-4D97-AF65-F5344CB8AC3E}">
        <p14:creationId xmlns:p14="http://schemas.microsoft.com/office/powerpoint/2010/main" val="3979640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229600" cy="5544616"/>
          </a:xfrm>
        </p:spPr>
        <p:txBody>
          <a:bodyPr>
            <a:noAutofit/>
          </a:bodyPr>
          <a:lstStyle/>
          <a:p>
            <a:pPr marL="0" indent="0">
              <a:buNone/>
            </a:pPr>
            <a:r>
              <a:rPr lang="en-GB" dirty="0"/>
              <a:t>1)   Why didn’t Jesus’ disciples fast?</a:t>
            </a:r>
          </a:p>
          <a:p>
            <a:pPr marL="0" indent="0">
              <a:buNone/>
            </a:pPr>
            <a:endParaRPr lang="en-GB" sz="2000" dirty="0"/>
          </a:p>
          <a:p>
            <a:pPr marL="0" indent="0">
              <a:buNone/>
            </a:pPr>
            <a:r>
              <a:rPr lang="en-GB" sz="2600" u="sng" dirty="0"/>
              <a:t>Mark 2:18-20</a:t>
            </a:r>
          </a:p>
          <a:p>
            <a:pPr marL="0" indent="0">
              <a:buNone/>
            </a:pPr>
            <a:endParaRPr lang="en-GB" sz="2000" dirty="0"/>
          </a:p>
          <a:p>
            <a:pPr marL="0" indent="0">
              <a:buNone/>
            </a:pPr>
            <a:r>
              <a:rPr lang="en-GB" sz="2400" b="1" u="sng" dirty="0"/>
              <a:t> </a:t>
            </a:r>
            <a:r>
              <a:rPr lang="en-GB" sz="2400" b="1" u="sng" baseline="30000" dirty="0"/>
              <a:t>18 </a:t>
            </a:r>
            <a:r>
              <a:rPr lang="en-GB" sz="2400" u="sng" dirty="0"/>
              <a:t>One day the followers of John and the Pharisees were giving up eating.</a:t>
            </a:r>
            <a:r>
              <a:rPr lang="en-GB" sz="2400" dirty="0"/>
              <a:t> </a:t>
            </a:r>
            <a:r>
              <a:rPr lang="en-GB" sz="2400" dirty="0">
                <a:solidFill>
                  <a:schemeClr val="bg1">
                    <a:lumMod val="50000"/>
                  </a:schemeClr>
                </a:solidFill>
              </a:rPr>
              <a:t>Some people came to Jesus and said, “John’s followers and the followers of the Pharisees give up eating. But your followers don’t. Why?”</a:t>
            </a:r>
          </a:p>
          <a:p>
            <a:pPr marL="0" indent="0">
              <a:buNone/>
            </a:pPr>
            <a:r>
              <a:rPr lang="en-GB" sz="2400" b="1" baseline="30000" dirty="0">
                <a:solidFill>
                  <a:schemeClr val="bg1">
                    <a:lumMod val="50000"/>
                  </a:schemeClr>
                </a:solidFill>
              </a:rPr>
              <a:t>19 </a:t>
            </a:r>
            <a:r>
              <a:rPr lang="en-GB" sz="2400" dirty="0">
                <a:solidFill>
                  <a:schemeClr val="bg1">
                    <a:lumMod val="50000"/>
                  </a:schemeClr>
                </a:solidFill>
              </a:rPr>
              <a:t>Jesus answered, “When there is a wedding, the friends of the bridegroom are not sad while he is with them. They do not give up eating while the bridegroom is still there. </a:t>
            </a:r>
            <a:r>
              <a:rPr lang="en-GB" sz="2400" b="1" baseline="30000" dirty="0">
                <a:solidFill>
                  <a:schemeClr val="bg1">
                    <a:lumMod val="50000"/>
                  </a:schemeClr>
                </a:solidFill>
              </a:rPr>
              <a:t>20 </a:t>
            </a:r>
            <a:r>
              <a:rPr lang="en-GB" sz="2400" dirty="0">
                <a:solidFill>
                  <a:schemeClr val="bg1">
                    <a:lumMod val="50000"/>
                  </a:schemeClr>
                </a:solidFill>
              </a:rPr>
              <a:t>But the time will come when the bridegroom will leave them. Then the friends will be sad and will give up eating.</a:t>
            </a:r>
          </a:p>
          <a:p>
            <a:pPr marL="0" indent="0">
              <a:buNone/>
            </a:pPr>
            <a:endParaRPr lang="en-GB" sz="1100" dirty="0"/>
          </a:p>
        </p:txBody>
      </p:sp>
    </p:spTree>
    <p:extLst>
      <p:ext uri="{BB962C8B-B14F-4D97-AF65-F5344CB8AC3E}">
        <p14:creationId xmlns:p14="http://schemas.microsoft.com/office/powerpoint/2010/main" val="3551904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229600" cy="5073427"/>
          </a:xfrm>
        </p:spPr>
        <p:txBody>
          <a:bodyPr/>
          <a:lstStyle/>
          <a:p>
            <a:pPr marL="0" indent="0">
              <a:buNone/>
            </a:pPr>
            <a:r>
              <a:rPr lang="en-GB" dirty="0"/>
              <a:t>Pharisee – ‘Separated One’ </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52120" y="1052736"/>
            <a:ext cx="1421130" cy="2514600"/>
          </a:xfrm>
          <a:prstGeom prst="rect">
            <a:avLst/>
          </a:prstGeom>
        </p:spPr>
      </p:pic>
    </p:spTree>
    <p:extLst>
      <p:ext uri="{BB962C8B-B14F-4D97-AF65-F5344CB8AC3E}">
        <p14:creationId xmlns:p14="http://schemas.microsoft.com/office/powerpoint/2010/main" val="3895886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229600" cy="5073427"/>
          </a:xfrm>
        </p:spPr>
        <p:txBody>
          <a:bodyPr/>
          <a:lstStyle/>
          <a:p>
            <a:pPr marL="0" indent="0">
              <a:buNone/>
            </a:pPr>
            <a:r>
              <a:rPr lang="en-GB" dirty="0"/>
              <a:t>Pharisee – ‘Separated One’ </a:t>
            </a:r>
          </a:p>
          <a:p>
            <a:pPr marL="0" indent="0">
              <a:buNone/>
            </a:pPr>
            <a:endParaRPr lang="en-GB" dirty="0"/>
          </a:p>
          <a:p>
            <a:pPr marL="0" indent="0">
              <a:buNone/>
            </a:pPr>
            <a:endParaRPr lang="en-GB" dirty="0"/>
          </a:p>
          <a:p>
            <a:pPr marL="0" indent="0">
              <a:buNone/>
            </a:pPr>
            <a:endParaRPr lang="en-GB" dirty="0"/>
          </a:p>
          <a:p>
            <a:pPr marL="0" indent="0">
              <a:buNone/>
            </a:pPr>
            <a:r>
              <a:rPr lang="en-GB" dirty="0"/>
              <a:t>Rules upon rules upon rules</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0032" y="4215778"/>
            <a:ext cx="3390323" cy="254274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2120" y="1052736"/>
            <a:ext cx="1421130" cy="2514600"/>
          </a:xfrm>
          <a:prstGeom prst="rect">
            <a:avLst/>
          </a:prstGeom>
        </p:spPr>
      </p:pic>
    </p:spTree>
    <p:extLst>
      <p:ext uri="{BB962C8B-B14F-4D97-AF65-F5344CB8AC3E}">
        <p14:creationId xmlns:p14="http://schemas.microsoft.com/office/powerpoint/2010/main" val="566121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84784"/>
            <a:ext cx="8229600" cy="5112568"/>
          </a:xfrm>
        </p:spPr>
        <p:txBody>
          <a:bodyPr>
            <a:noAutofit/>
          </a:bodyPr>
          <a:lstStyle/>
          <a:p>
            <a:pPr marL="0" indent="0">
              <a:buNone/>
            </a:pPr>
            <a:r>
              <a:rPr lang="en-GB" sz="2600" u="sng" dirty="0"/>
              <a:t>John 3:16-17</a:t>
            </a:r>
            <a:r>
              <a:rPr lang="en-GB" sz="2600" dirty="0"/>
              <a:t> (NIV)</a:t>
            </a:r>
            <a:endParaRPr lang="en-GB" sz="2400" dirty="0"/>
          </a:p>
          <a:p>
            <a:pPr marL="0" indent="0">
              <a:buNone/>
            </a:pPr>
            <a:endParaRPr lang="en-GB" sz="2400" b="1" baseline="30000" dirty="0"/>
          </a:p>
          <a:p>
            <a:pPr marL="0" indent="0">
              <a:buNone/>
            </a:pPr>
            <a:r>
              <a:rPr lang="en-GB" sz="2400" b="1" baseline="30000" dirty="0"/>
              <a:t>16 </a:t>
            </a:r>
            <a:r>
              <a:rPr lang="en-GB" sz="2400" dirty="0"/>
              <a:t>For God so loved…</a:t>
            </a:r>
          </a:p>
          <a:p>
            <a:pPr marL="0" indent="0">
              <a:buNone/>
            </a:pPr>
            <a:endParaRPr lang="en-GB" sz="2400" b="1" baseline="30000" dirty="0"/>
          </a:p>
        </p:txBody>
      </p:sp>
    </p:spTree>
    <p:extLst>
      <p:ext uri="{BB962C8B-B14F-4D97-AF65-F5344CB8AC3E}">
        <p14:creationId xmlns:p14="http://schemas.microsoft.com/office/powerpoint/2010/main" val="964923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84784"/>
            <a:ext cx="8229600" cy="5112568"/>
          </a:xfrm>
        </p:spPr>
        <p:txBody>
          <a:bodyPr>
            <a:noAutofit/>
          </a:bodyPr>
          <a:lstStyle/>
          <a:p>
            <a:pPr marL="0" indent="0">
              <a:buNone/>
            </a:pPr>
            <a:r>
              <a:rPr lang="en-GB" sz="2600" u="sng" dirty="0"/>
              <a:t>John 3:16-17</a:t>
            </a:r>
            <a:r>
              <a:rPr lang="en-GB" sz="2600" dirty="0"/>
              <a:t> (NIV)</a:t>
            </a:r>
            <a:endParaRPr lang="en-GB" sz="2400" dirty="0"/>
          </a:p>
          <a:p>
            <a:pPr marL="0" indent="0">
              <a:buNone/>
            </a:pPr>
            <a:endParaRPr lang="en-GB" sz="2400" b="1" baseline="30000" dirty="0"/>
          </a:p>
          <a:p>
            <a:pPr marL="0" indent="0">
              <a:buNone/>
            </a:pPr>
            <a:r>
              <a:rPr lang="en-GB" sz="2400" b="1" baseline="30000" dirty="0"/>
              <a:t>16 </a:t>
            </a:r>
            <a:r>
              <a:rPr lang="en-GB" sz="2400" dirty="0"/>
              <a:t>For God so loved the world that he gave his one and only Son, that whoever believes in him shall not perish but have eternal life.</a:t>
            </a:r>
          </a:p>
          <a:p>
            <a:pPr marL="0" indent="0">
              <a:buNone/>
            </a:pPr>
            <a:endParaRPr lang="en-GB" sz="2400" b="1" baseline="30000" dirty="0"/>
          </a:p>
        </p:txBody>
      </p:sp>
    </p:spTree>
    <p:extLst>
      <p:ext uri="{BB962C8B-B14F-4D97-AF65-F5344CB8AC3E}">
        <p14:creationId xmlns:p14="http://schemas.microsoft.com/office/powerpoint/2010/main" val="3028302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84784"/>
            <a:ext cx="8229600" cy="5112568"/>
          </a:xfrm>
        </p:spPr>
        <p:txBody>
          <a:bodyPr>
            <a:noAutofit/>
          </a:bodyPr>
          <a:lstStyle/>
          <a:p>
            <a:pPr marL="0" indent="0">
              <a:buNone/>
            </a:pPr>
            <a:r>
              <a:rPr lang="en-GB" u="sng" dirty="0"/>
              <a:t>Mark 2:18-22</a:t>
            </a:r>
            <a:r>
              <a:rPr lang="en-GB" dirty="0"/>
              <a:t> (ICB)</a:t>
            </a:r>
            <a:endParaRPr lang="en-GB" sz="2600" u="sng" dirty="0"/>
          </a:p>
          <a:p>
            <a:pPr marL="0" indent="0">
              <a:buNone/>
            </a:pPr>
            <a:r>
              <a:rPr lang="en-GB" sz="2600" dirty="0"/>
              <a:t>Jesus’ Followers Are Criticized</a:t>
            </a:r>
          </a:p>
          <a:p>
            <a:pPr marL="0" indent="0">
              <a:buNone/>
            </a:pPr>
            <a:r>
              <a:rPr lang="en-GB" sz="2400" b="1" dirty="0"/>
              <a:t> </a:t>
            </a:r>
            <a:r>
              <a:rPr lang="en-GB" sz="2400" b="1" baseline="30000" dirty="0"/>
              <a:t>18 </a:t>
            </a:r>
            <a:r>
              <a:rPr lang="en-GB" sz="2400" dirty="0"/>
              <a:t>One day the followers of John and the Pharisees were giving up eating. Some people came to Jesus and said, “John’s followers and the followers of the Pharisees give up eating. But your followers don’t. Why?”</a:t>
            </a:r>
          </a:p>
          <a:p>
            <a:pPr marL="0" indent="0">
              <a:buNone/>
            </a:pPr>
            <a:r>
              <a:rPr lang="en-GB" sz="2400" b="1" baseline="30000" dirty="0"/>
              <a:t>19 </a:t>
            </a:r>
            <a:r>
              <a:rPr lang="en-GB" sz="2400" dirty="0"/>
              <a:t>Jesus answered, “When there is a wedding, the friends of the bridegroom are not sad while he is with them. They do not give up eating while the bridegroom is still there. </a:t>
            </a:r>
            <a:r>
              <a:rPr lang="en-GB" sz="2400" b="1" baseline="30000" dirty="0"/>
              <a:t>20 </a:t>
            </a:r>
            <a:r>
              <a:rPr lang="en-GB" sz="2400" dirty="0"/>
              <a:t>But the time will come when the bridegroom will leave them. Then the friends will be sad and will give up eating.</a:t>
            </a:r>
          </a:p>
          <a:p>
            <a:pPr marL="0" indent="0">
              <a:buNone/>
            </a:pPr>
            <a:endParaRPr lang="en-GB" sz="1100" dirty="0"/>
          </a:p>
        </p:txBody>
      </p:sp>
    </p:spTree>
    <p:extLst>
      <p:ext uri="{BB962C8B-B14F-4D97-AF65-F5344CB8AC3E}">
        <p14:creationId xmlns:p14="http://schemas.microsoft.com/office/powerpoint/2010/main" val="858535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84784"/>
            <a:ext cx="8229600" cy="5112568"/>
          </a:xfrm>
        </p:spPr>
        <p:txBody>
          <a:bodyPr>
            <a:noAutofit/>
          </a:bodyPr>
          <a:lstStyle/>
          <a:p>
            <a:pPr marL="0" indent="0">
              <a:buNone/>
            </a:pPr>
            <a:r>
              <a:rPr lang="en-GB" sz="2600" u="sng" dirty="0"/>
              <a:t>John 3:16-17</a:t>
            </a:r>
            <a:r>
              <a:rPr lang="en-GB" sz="2600" dirty="0"/>
              <a:t> (NIV)</a:t>
            </a:r>
            <a:endParaRPr lang="en-GB" sz="2400" dirty="0"/>
          </a:p>
          <a:p>
            <a:pPr marL="0" indent="0">
              <a:buNone/>
            </a:pPr>
            <a:endParaRPr lang="en-GB" sz="2400" b="1" baseline="30000" dirty="0"/>
          </a:p>
          <a:p>
            <a:pPr marL="0" indent="0">
              <a:buNone/>
            </a:pPr>
            <a:r>
              <a:rPr lang="en-GB" sz="2400" b="1" baseline="30000" dirty="0"/>
              <a:t>16 </a:t>
            </a:r>
            <a:r>
              <a:rPr lang="en-GB" sz="2400" dirty="0"/>
              <a:t>For God so loved the world that he gave his one and only Son, that whoever believes in him shall not perish but have eternal life.</a:t>
            </a:r>
          </a:p>
          <a:p>
            <a:pPr marL="0" indent="0">
              <a:buNone/>
            </a:pPr>
            <a:endParaRPr lang="en-GB" sz="2400" b="1" baseline="30000" dirty="0"/>
          </a:p>
          <a:p>
            <a:pPr marL="0" indent="0">
              <a:buNone/>
            </a:pPr>
            <a:r>
              <a:rPr lang="en-GB" sz="2400" b="1" baseline="30000" dirty="0"/>
              <a:t>17 </a:t>
            </a:r>
            <a:r>
              <a:rPr lang="en-GB" sz="2400" dirty="0"/>
              <a:t>For God did not send his Son into the world to condemn the world, but to save the world through him.</a:t>
            </a:r>
            <a:endParaRPr lang="en-GB" sz="1100" dirty="0"/>
          </a:p>
        </p:txBody>
      </p:sp>
    </p:spTree>
    <p:extLst>
      <p:ext uri="{BB962C8B-B14F-4D97-AF65-F5344CB8AC3E}">
        <p14:creationId xmlns:p14="http://schemas.microsoft.com/office/powerpoint/2010/main" val="493088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84784"/>
            <a:ext cx="8229600" cy="5112568"/>
          </a:xfrm>
        </p:spPr>
        <p:txBody>
          <a:bodyPr>
            <a:noAutofit/>
          </a:bodyPr>
          <a:lstStyle/>
          <a:p>
            <a:pPr marL="0" indent="0">
              <a:buNone/>
            </a:pPr>
            <a:r>
              <a:rPr lang="en-GB" sz="2600" u="sng" dirty="0"/>
              <a:t>Mark 2:18-20</a:t>
            </a:r>
          </a:p>
          <a:p>
            <a:pPr marL="0" indent="0">
              <a:buNone/>
            </a:pPr>
            <a:endParaRPr lang="en-GB" sz="2400" dirty="0"/>
          </a:p>
          <a:p>
            <a:pPr marL="0" indent="0">
              <a:buNone/>
            </a:pPr>
            <a:r>
              <a:rPr lang="en-GB" sz="2400" b="1" dirty="0">
                <a:solidFill>
                  <a:schemeClr val="bg1">
                    <a:lumMod val="50000"/>
                  </a:schemeClr>
                </a:solidFill>
              </a:rPr>
              <a:t> </a:t>
            </a:r>
            <a:r>
              <a:rPr lang="en-GB" sz="2400" b="1" baseline="30000" dirty="0">
                <a:solidFill>
                  <a:schemeClr val="bg1">
                    <a:lumMod val="50000"/>
                  </a:schemeClr>
                </a:solidFill>
              </a:rPr>
              <a:t>18 </a:t>
            </a:r>
            <a:r>
              <a:rPr lang="en-GB" sz="2400" dirty="0">
                <a:solidFill>
                  <a:schemeClr val="bg1">
                    <a:lumMod val="50000"/>
                  </a:schemeClr>
                </a:solidFill>
              </a:rPr>
              <a:t>One day the followers of John and the Pharisees were giving up eating. Some people came to Jesus and said, “John’s followers and the followers of the Pharisees give up eating. But your followers don’t. Why?”</a:t>
            </a:r>
          </a:p>
          <a:p>
            <a:pPr marL="0" indent="0">
              <a:buNone/>
            </a:pPr>
            <a:r>
              <a:rPr lang="en-GB" sz="2400" b="1" u="sng" baseline="30000" dirty="0"/>
              <a:t>19 </a:t>
            </a:r>
            <a:r>
              <a:rPr lang="en-GB" sz="2400" u="sng" dirty="0"/>
              <a:t>Jesus answered, “When there is a wedding, the friends of the bridegroom are not sad while he is with them. They do not give up eating while the bridegroom is still there. </a:t>
            </a:r>
            <a:r>
              <a:rPr lang="en-GB" sz="2400" b="1" baseline="30000" dirty="0">
                <a:solidFill>
                  <a:schemeClr val="bg1">
                    <a:lumMod val="50000"/>
                  </a:schemeClr>
                </a:solidFill>
              </a:rPr>
              <a:t>20 </a:t>
            </a:r>
            <a:r>
              <a:rPr lang="en-GB" sz="2400" dirty="0">
                <a:solidFill>
                  <a:schemeClr val="bg1">
                    <a:lumMod val="50000"/>
                  </a:schemeClr>
                </a:solidFill>
              </a:rPr>
              <a:t>But the time will come when the bridegroom will leave them. Then the friends will be sad and will give up eating.</a:t>
            </a:r>
          </a:p>
          <a:p>
            <a:pPr marL="0" indent="0">
              <a:buNone/>
            </a:pPr>
            <a:endParaRPr lang="en-GB" sz="1100" dirty="0"/>
          </a:p>
        </p:txBody>
      </p:sp>
    </p:spTree>
    <p:extLst>
      <p:ext uri="{BB962C8B-B14F-4D97-AF65-F5344CB8AC3E}">
        <p14:creationId xmlns:p14="http://schemas.microsoft.com/office/powerpoint/2010/main" val="123701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9592" y="322577"/>
            <a:ext cx="4128459" cy="3096344"/>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33821"/>
          <a:stretch/>
        </p:blipFill>
        <p:spPr>
          <a:xfrm rot="5400000">
            <a:off x="3530385" y="1918622"/>
            <a:ext cx="6423742" cy="3188384"/>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6668" r="25593"/>
          <a:stretch/>
        </p:blipFill>
        <p:spPr>
          <a:xfrm rot="5400000">
            <a:off x="1374653" y="3037754"/>
            <a:ext cx="3178338" cy="4128458"/>
          </a:xfrm>
          <a:prstGeom prst="rect">
            <a:avLst/>
          </a:prstGeom>
        </p:spPr>
      </p:pic>
    </p:spTree>
    <p:extLst>
      <p:ext uri="{BB962C8B-B14F-4D97-AF65-F5344CB8AC3E}">
        <p14:creationId xmlns:p14="http://schemas.microsoft.com/office/powerpoint/2010/main" val="2614958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052736"/>
            <a:ext cx="8302116" cy="5534744"/>
          </a:xfrm>
          <a:prstGeom prst="rect">
            <a:avLst/>
          </a:prstGeom>
        </p:spPr>
      </p:pic>
    </p:spTree>
    <p:extLst>
      <p:ext uri="{BB962C8B-B14F-4D97-AF65-F5344CB8AC3E}">
        <p14:creationId xmlns:p14="http://schemas.microsoft.com/office/powerpoint/2010/main" val="8941135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84784"/>
            <a:ext cx="8229600" cy="5112568"/>
          </a:xfrm>
        </p:spPr>
        <p:txBody>
          <a:bodyPr>
            <a:noAutofit/>
          </a:bodyPr>
          <a:lstStyle/>
          <a:p>
            <a:pPr marL="0" indent="0">
              <a:buNone/>
            </a:pPr>
            <a:r>
              <a:rPr lang="en-GB" sz="2600" u="sng" dirty="0"/>
              <a:t>Mark 2:18-20</a:t>
            </a:r>
          </a:p>
          <a:p>
            <a:pPr marL="0" indent="0">
              <a:buNone/>
            </a:pPr>
            <a:endParaRPr lang="en-GB" sz="2400" dirty="0"/>
          </a:p>
          <a:p>
            <a:pPr marL="0" indent="0">
              <a:buNone/>
            </a:pPr>
            <a:r>
              <a:rPr lang="en-GB" sz="2400" b="1" dirty="0">
                <a:solidFill>
                  <a:schemeClr val="bg1">
                    <a:lumMod val="50000"/>
                  </a:schemeClr>
                </a:solidFill>
              </a:rPr>
              <a:t> </a:t>
            </a:r>
            <a:r>
              <a:rPr lang="en-GB" sz="2400" b="1" baseline="30000" dirty="0">
                <a:solidFill>
                  <a:schemeClr val="bg1">
                    <a:lumMod val="50000"/>
                  </a:schemeClr>
                </a:solidFill>
              </a:rPr>
              <a:t>18 </a:t>
            </a:r>
            <a:r>
              <a:rPr lang="en-GB" sz="2400" dirty="0">
                <a:solidFill>
                  <a:schemeClr val="bg1">
                    <a:lumMod val="50000"/>
                  </a:schemeClr>
                </a:solidFill>
              </a:rPr>
              <a:t>One day the followers of John and the Pharisees were giving up eating. Some people came to Jesus and said, “John’s followers and the followers of the Pharisees give up eating. But your followers don’t. Why?”</a:t>
            </a:r>
          </a:p>
          <a:p>
            <a:pPr marL="0" indent="0">
              <a:buNone/>
            </a:pPr>
            <a:r>
              <a:rPr lang="en-GB" sz="2400" b="1" baseline="30000" dirty="0">
                <a:solidFill>
                  <a:schemeClr val="bg1">
                    <a:lumMod val="50000"/>
                  </a:schemeClr>
                </a:solidFill>
              </a:rPr>
              <a:t>19 </a:t>
            </a:r>
            <a:r>
              <a:rPr lang="en-GB" sz="2400" dirty="0">
                <a:solidFill>
                  <a:schemeClr val="bg1">
                    <a:lumMod val="50000"/>
                  </a:schemeClr>
                </a:solidFill>
              </a:rPr>
              <a:t>Jesus answered, “When there is a wedding, the friends of the bridegroom are not sad while he is with them. They do not give up eating while the bridegroom is still there. </a:t>
            </a:r>
            <a:r>
              <a:rPr lang="en-GB" sz="2400" b="1" u="sng" baseline="30000" dirty="0">
                <a:solidFill>
                  <a:srgbClr val="111111"/>
                </a:solidFill>
              </a:rPr>
              <a:t>20 </a:t>
            </a:r>
            <a:r>
              <a:rPr lang="en-GB" sz="2400" u="sng" dirty="0">
                <a:solidFill>
                  <a:srgbClr val="111111"/>
                </a:solidFill>
              </a:rPr>
              <a:t>But the time will come when the bridegroom will leave them. Then the friends will be sad and will give up eating.</a:t>
            </a:r>
          </a:p>
          <a:p>
            <a:pPr marL="0" indent="0">
              <a:buNone/>
            </a:pPr>
            <a:endParaRPr lang="en-GB" sz="1100" dirty="0"/>
          </a:p>
        </p:txBody>
      </p:sp>
    </p:spTree>
    <p:extLst>
      <p:ext uri="{BB962C8B-B14F-4D97-AF65-F5344CB8AC3E}">
        <p14:creationId xmlns:p14="http://schemas.microsoft.com/office/powerpoint/2010/main" val="16010727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229600" cy="5544616"/>
          </a:xfrm>
        </p:spPr>
        <p:txBody>
          <a:bodyPr>
            <a:noAutofit/>
          </a:bodyPr>
          <a:lstStyle/>
          <a:p>
            <a:pPr marL="0" indent="0">
              <a:buNone/>
            </a:pPr>
            <a:r>
              <a:rPr lang="en-GB" dirty="0"/>
              <a:t>2)   Why do some Christians fast?</a:t>
            </a:r>
          </a:p>
          <a:p>
            <a:pPr marL="0" indent="0">
              <a:buNone/>
            </a:pPr>
            <a:endParaRPr lang="en-GB" sz="1100" dirty="0"/>
          </a:p>
        </p:txBody>
      </p:sp>
    </p:spTree>
    <p:extLst>
      <p:ext uri="{BB962C8B-B14F-4D97-AF65-F5344CB8AC3E}">
        <p14:creationId xmlns:p14="http://schemas.microsoft.com/office/powerpoint/2010/main" val="10235498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0728"/>
            <a:ext cx="8229600" cy="5184576"/>
          </a:xfrm>
        </p:spPr>
        <p:txBody>
          <a:bodyPr>
            <a:noAutofit/>
          </a:bodyPr>
          <a:lstStyle/>
          <a:p>
            <a:pPr marL="0" indent="0">
              <a:buNone/>
            </a:pPr>
            <a:r>
              <a:rPr lang="en-GB" dirty="0"/>
              <a:t>2)   Why do some Christians fast?</a:t>
            </a:r>
          </a:p>
          <a:p>
            <a:pPr marL="0" indent="0">
              <a:buNone/>
            </a:pPr>
            <a:endParaRPr lang="en-GB" sz="2600" dirty="0"/>
          </a:p>
          <a:p>
            <a:pPr marL="0" indent="0">
              <a:buNone/>
            </a:pPr>
            <a:r>
              <a:rPr lang="en-GB" sz="2600" dirty="0"/>
              <a:t> We need food to exist…             </a:t>
            </a:r>
          </a:p>
          <a:p>
            <a:pPr marL="0" indent="0">
              <a:buNone/>
            </a:pPr>
            <a:endParaRPr lang="en-GB" sz="1100"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8024" y="1700808"/>
            <a:ext cx="3528392" cy="2352261"/>
          </a:xfrm>
          <a:prstGeom prst="rect">
            <a:avLst/>
          </a:prstGeom>
        </p:spPr>
      </p:pic>
    </p:spTree>
    <p:extLst>
      <p:ext uri="{BB962C8B-B14F-4D97-AF65-F5344CB8AC3E}">
        <p14:creationId xmlns:p14="http://schemas.microsoft.com/office/powerpoint/2010/main" val="21370692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229600" cy="5544616"/>
          </a:xfrm>
        </p:spPr>
        <p:txBody>
          <a:bodyPr>
            <a:noAutofit/>
          </a:bodyPr>
          <a:lstStyle/>
          <a:p>
            <a:pPr marL="0" indent="0">
              <a:buNone/>
            </a:pPr>
            <a:r>
              <a:rPr lang="en-GB" dirty="0"/>
              <a:t>2)   Why do some Christians fast?</a:t>
            </a:r>
          </a:p>
          <a:p>
            <a:pPr marL="0" indent="0">
              <a:buNone/>
            </a:pPr>
            <a:endParaRPr lang="en-GB" sz="2600" dirty="0"/>
          </a:p>
          <a:p>
            <a:pPr marL="0" indent="0">
              <a:buNone/>
            </a:pPr>
            <a:r>
              <a:rPr lang="en-GB" sz="2600" dirty="0"/>
              <a:t> We need food to exist…</a:t>
            </a:r>
          </a:p>
          <a:p>
            <a:endParaRPr lang="en-GB" sz="2600" dirty="0"/>
          </a:p>
          <a:p>
            <a:endParaRPr lang="en-GB" sz="2600" dirty="0"/>
          </a:p>
          <a:p>
            <a:endParaRPr lang="en-GB" sz="2600" dirty="0"/>
          </a:p>
          <a:p>
            <a:endParaRPr lang="en-GB" sz="2600" dirty="0"/>
          </a:p>
          <a:p>
            <a:pPr marL="0" indent="0">
              <a:buNone/>
            </a:pPr>
            <a:r>
              <a:rPr lang="en-GB" sz="2600" dirty="0"/>
              <a:t>		         			</a:t>
            </a:r>
          </a:p>
          <a:p>
            <a:pPr marL="0" indent="0">
              <a:buNone/>
            </a:pPr>
            <a:r>
              <a:rPr lang="en-GB" sz="2600" dirty="0"/>
              <a:t>					… but we need to </a:t>
            </a:r>
          </a:p>
          <a:p>
            <a:pPr marL="0" indent="0">
              <a:buNone/>
            </a:pPr>
            <a:r>
              <a:rPr lang="en-GB" sz="2600" dirty="0"/>
              <a:t>					depend on God more!             </a:t>
            </a:r>
          </a:p>
          <a:p>
            <a:pPr marL="0" indent="0">
              <a:buNone/>
            </a:pPr>
            <a:endParaRPr lang="en-GB" sz="1100"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8024" y="1772816"/>
            <a:ext cx="3528392" cy="2352261"/>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568" y="3861048"/>
            <a:ext cx="3528392" cy="2385391"/>
          </a:xfrm>
          <a:prstGeom prst="rect">
            <a:avLst/>
          </a:prstGeom>
        </p:spPr>
      </p:pic>
    </p:spTree>
    <p:extLst>
      <p:ext uri="{BB962C8B-B14F-4D97-AF65-F5344CB8AC3E}">
        <p14:creationId xmlns:p14="http://schemas.microsoft.com/office/powerpoint/2010/main" val="1708292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229600" cy="5544616"/>
          </a:xfrm>
        </p:spPr>
        <p:txBody>
          <a:bodyPr>
            <a:noAutofit/>
          </a:bodyPr>
          <a:lstStyle/>
          <a:p>
            <a:pPr marL="0" indent="0">
              <a:buNone/>
            </a:pPr>
            <a:endParaRPr lang="en-GB" sz="2000" dirty="0"/>
          </a:p>
          <a:p>
            <a:pPr marL="0" indent="0">
              <a:buNone/>
            </a:pPr>
            <a:r>
              <a:rPr lang="en-GB" sz="2800" u="sng" dirty="0"/>
              <a:t>Matthew 4:4</a:t>
            </a:r>
            <a:r>
              <a:rPr lang="en-GB" sz="2800" dirty="0"/>
              <a:t> (NIV)</a:t>
            </a:r>
            <a:endParaRPr lang="en-GB" sz="2800" u="sng" dirty="0"/>
          </a:p>
          <a:p>
            <a:pPr marL="0" indent="0">
              <a:buNone/>
            </a:pPr>
            <a:endParaRPr lang="en-GB" sz="2000" dirty="0"/>
          </a:p>
          <a:p>
            <a:pPr marL="0" indent="0">
              <a:buNone/>
            </a:pPr>
            <a:r>
              <a:rPr lang="en-GB" sz="2800" b="1" baseline="30000" dirty="0"/>
              <a:t>4 </a:t>
            </a:r>
            <a:r>
              <a:rPr lang="en-GB" sz="2800" dirty="0"/>
              <a:t>Jesus answered, “It is written: ‘Man shall not live on bread alone, but on every word that comes from the mouth of God.’”</a:t>
            </a:r>
            <a:endParaRPr lang="en-GB" sz="2600" dirty="0"/>
          </a:p>
          <a:p>
            <a:pPr marL="0" indent="0">
              <a:buNone/>
            </a:pPr>
            <a:endParaRPr lang="en-GB" sz="2600" dirty="0"/>
          </a:p>
        </p:txBody>
      </p:sp>
    </p:spTree>
    <p:extLst>
      <p:ext uri="{BB962C8B-B14F-4D97-AF65-F5344CB8AC3E}">
        <p14:creationId xmlns:p14="http://schemas.microsoft.com/office/powerpoint/2010/main" val="36733136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84784"/>
            <a:ext cx="8229600" cy="5112568"/>
          </a:xfrm>
        </p:spPr>
        <p:txBody>
          <a:bodyPr>
            <a:noAutofit/>
          </a:bodyPr>
          <a:lstStyle/>
          <a:p>
            <a:pPr marL="0" indent="0">
              <a:buNone/>
            </a:pPr>
            <a:r>
              <a:rPr lang="en-GB" sz="2600" u="sng" dirty="0"/>
              <a:t>Mark 2:18-20</a:t>
            </a:r>
          </a:p>
          <a:p>
            <a:pPr marL="0" indent="0">
              <a:buNone/>
            </a:pPr>
            <a:endParaRPr lang="en-GB" sz="2400" dirty="0"/>
          </a:p>
          <a:p>
            <a:pPr marL="0" indent="0">
              <a:buNone/>
            </a:pPr>
            <a:r>
              <a:rPr lang="en-GB" sz="2400" b="1" dirty="0">
                <a:solidFill>
                  <a:schemeClr val="bg1">
                    <a:lumMod val="50000"/>
                  </a:schemeClr>
                </a:solidFill>
              </a:rPr>
              <a:t> </a:t>
            </a:r>
            <a:r>
              <a:rPr lang="en-GB" sz="2400" b="1" baseline="30000" dirty="0">
                <a:solidFill>
                  <a:schemeClr val="bg1">
                    <a:lumMod val="50000"/>
                  </a:schemeClr>
                </a:solidFill>
              </a:rPr>
              <a:t>18 </a:t>
            </a:r>
            <a:r>
              <a:rPr lang="en-GB" sz="2400" dirty="0">
                <a:solidFill>
                  <a:schemeClr val="bg1">
                    <a:lumMod val="50000"/>
                  </a:schemeClr>
                </a:solidFill>
              </a:rPr>
              <a:t>One day the followers of John and the Pharisees were giving up eating. Some people came to Jesus and said, “John’s followers and the followers of the Pharisees give up eating. But your followers don’t. Why?”</a:t>
            </a:r>
          </a:p>
          <a:p>
            <a:pPr marL="0" indent="0">
              <a:buNone/>
            </a:pPr>
            <a:r>
              <a:rPr lang="en-GB" sz="2400" b="1" baseline="30000" dirty="0">
                <a:solidFill>
                  <a:schemeClr val="bg1">
                    <a:lumMod val="50000"/>
                  </a:schemeClr>
                </a:solidFill>
              </a:rPr>
              <a:t>19 </a:t>
            </a:r>
            <a:r>
              <a:rPr lang="en-GB" sz="2400" dirty="0">
                <a:solidFill>
                  <a:schemeClr val="bg1">
                    <a:lumMod val="50000"/>
                  </a:schemeClr>
                </a:solidFill>
              </a:rPr>
              <a:t>Jesus answered, “When there is a wedding, the friends of the bridegroom are not sad while he is with them. They do not give up eating while the bridegroom is still there. </a:t>
            </a:r>
            <a:r>
              <a:rPr lang="en-GB" sz="2400" b="1" u="sng" baseline="30000" dirty="0">
                <a:solidFill>
                  <a:srgbClr val="111111"/>
                </a:solidFill>
              </a:rPr>
              <a:t>20 </a:t>
            </a:r>
            <a:r>
              <a:rPr lang="en-GB" sz="2400" u="sng" dirty="0">
                <a:solidFill>
                  <a:srgbClr val="111111"/>
                </a:solidFill>
              </a:rPr>
              <a:t>But the time will come when the bridegroom will leave them. Then the friends will be sad and will give up eating.</a:t>
            </a:r>
          </a:p>
          <a:p>
            <a:pPr marL="0" indent="0">
              <a:buNone/>
            </a:pPr>
            <a:endParaRPr lang="en-GB" sz="1100" dirty="0"/>
          </a:p>
        </p:txBody>
      </p:sp>
    </p:spTree>
    <p:extLst>
      <p:ext uri="{BB962C8B-B14F-4D97-AF65-F5344CB8AC3E}">
        <p14:creationId xmlns:p14="http://schemas.microsoft.com/office/powerpoint/2010/main" val="1608632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84784"/>
            <a:ext cx="8229600" cy="5112568"/>
          </a:xfrm>
        </p:spPr>
        <p:txBody>
          <a:bodyPr>
            <a:noAutofit/>
          </a:bodyPr>
          <a:lstStyle/>
          <a:p>
            <a:pPr marL="0" indent="0">
              <a:buNone/>
            </a:pPr>
            <a:r>
              <a:rPr lang="en-GB" u="sng" dirty="0"/>
              <a:t>Mark 2:18-22</a:t>
            </a:r>
            <a:r>
              <a:rPr lang="en-GB" dirty="0"/>
              <a:t> (</a:t>
            </a:r>
            <a:r>
              <a:rPr lang="en-GB" dirty="0" err="1"/>
              <a:t>cont</a:t>
            </a:r>
            <a:r>
              <a:rPr lang="en-GB" dirty="0"/>
              <a:t>…)</a:t>
            </a:r>
            <a:endParaRPr lang="en-GB" u="sng" dirty="0"/>
          </a:p>
          <a:p>
            <a:pPr marL="0" indent="0">
              <a:buNone/>
            </a:pPr>
            <a:endParaRPr lang="en-GB" sz="2600" b="1" baseline="30000" dirty="0"/>
          </a:p>
          <a:p>
            <a:pPr marL="0" indent="0">
              <a:buNone/>
            </a:pPr>
            <a:r>
              <a:rPr lang="en-GB" sz="2400" b="1" baseline="30000" dirty="0"/>
              <a:t>21 </a:t>
            </a:r>
            <a:r>
              <a:rPr lang="en-GB" sz="2400" dirty="0"/>
              <a:t>“When a person sews a patch over a hole on an old coat, he never uses a piece of cloth that is not yet shrunk. If he does, the patch will shrink and pull away from the coat. Then the hole will be worse. </a:t>
            </a:r>
            <a:r>
              <a:rPr lang="en-GB" sz="2400" b="1" baseline="30000" dirty="0"/>
              <a:t>22 </a:t>
            </a:r>
            <a:r>
              <a:rPr lang="en-GB" sz="2400" dirty="0"/>
              <a:t>Also, no one ever pours new wine into old leather bags for holding wine. If he does, the new wine will break the bags, and the wine will be ruined along with the bags for the wine. People always put new wine into new leather bags.”</a:t>
            </a:r>
          </a:p>
          <a:p>
            <a:pPr marL="0" indent="0">
              <a:buNone/>
            </a:pPr>
            <a:endParaRPr lang="en-GB" sz="1100" dirty="0"/>
          </a:p>
        </p:txBody>
      </p:sp>
    </p:spTree>
    <p:extLst>
      <p:ext uri="{BB962C8B-B14F-4D97-AF65-F5344CB8AC3E}">
        <p14:creationId xmlns:p14="http://schemas.microsoft.com/office/powerpoint/2010/main" val="1842623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229600" cy="5544616"/>
          </a:xfrm>
        </p:spPr>
        <p:txBody>
          <a:bodyPr>
            <a:noAutofit/>
          </a:bodyPr>
          <a:lstStyle/>
          <a:p>
            <a:pPr marL="0" indent="0">
              <a:buNone/>
            </a:pPr>
            <a:endParaRPr lang="en-GB" sz="2600" dirty="0"/>
          </a:p>
          <a:p>
            <a:pPr marL="0" indent="0">
              <a:buNone/>
            </a:pPr>
            <a:endParaRPr lang="en-GB" sz="2600" dirty="0"/>
          </a:p>
          <a:p>
            <a:pPr marL="0" indent="0">
              <a:buNone/>
            </a:pPr>
            <a:r>
              <a:rPr lang="en-GB" sz="3000" dirty="0"/>
              <a:t>Without a purpose and a plan, it’s not Christian fasting, it’s just going hungry!</a:t>
            </a:r>
          </a:p>
          <a:p>
            <a:pPr marL="0" indent="0">
              <a:buNone/>
            </a:pPr>
            <a:endParaRPr lang="en-GB" sz="3000"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21511" b="4414"/>
          <a:stretch/>
        </p:blipFill>
        <p:spPr>
          <a:xfrm>
            <a:off x="1259632" y="3177915"/>
            <a:ext cx="6283355" cy="3102964"/>
          </a:xfrm>
          <a:prstGeom prst="rect">
            <a:avLst/>
          </a:prstGeom>
        </p:spPr>
      </p:pic>
    </p:spTree>
    <p:extLst>
      <p:ext uri="{BB962C8B-B14F-4D97-AF65-F5344CB8AC3E}">
        <p14:creationId xmlns:p14="http://schemas.microsoft.com/office/powerpoint/2010/main" val="14254101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65104"/>
          </a:xfrm>
        </p:spPr>
        <p:txBody>
          <a:bodyPr>
            <a:normAutofit/>
          </a:bodyPr>
          <a:lstStyle/>
          <a:p>
            <a:r>
              <a:rPr lang="en-GB" sz="2900" dirty="0"/>
              <a:t>To seek God’s guidance and wisdom  (Acts 13:2-3)</a:t>
            </a:r>
          </a:p>
          <a:p>
            <a:r>
              <a:rPr lang="en-GB" sz="2900" dirty="0"/>
              <a:t>To express repentance and return to God</a:t>
            </a:r>
          </a:p>
          <a:p>
            <a:r>
              <a:rPr lang="en-GB" sz="2900" dirty="0"/>
              <a:t>To humble oneself before God (Psalm 35:13)</a:t>
            </a:r>
          </a:p>
          <a:p>
            <a:r>
              <a:rPr lang="en-GB" sz="2900" dirty="0"/>
              <a:t>To seek deliverance from a situation (1 Kings 19:8)</a:t>
            </a:r>
          </a:p>
          <a:p>
            <a:r>
              <a:rPr lang="en-GB" sz="2900" dirty="0"/>
              <a:t>To overcome temptation</a:t>
            </a:r>
          </a:p>
          <a:p>
            <a:r>
              <a:rPr lang="en-GB" sz="2900" dirty="0"/>
              <a:t>To express love and worship (Luke 2:36-38)</a:t>
            </a:r>
          </a:p>
          <a:p>
            <a:pPr marL="0" indent="0">
              <a:buNone/>
            </a:pPr>
            <a:endParaRPr lang="en-GB" sz="2600" dirty="0"/>
          </a:p>
        </p:txBody>
      </p:sp>
    </p:spTree>
    <p:extLst>
      <p:ext uri="{BB962C8B-B14F-4D97-AF65-F5344CB8AC3E}">
        <p14:creationId xmlns:p14="http://schemas.microsoft.com/office/powerpoint/2010/main" val="12086359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229600" cy="5544616"/>
          </a:xfrm>
        </p:spPr>
        <p:txBody>
          <a:bodyPr>
            <a:noAutofit/>
          </a:bodyPr>
          <a:lstStyle/>
          <a:p>
            <a:pPr marL="514350" indent="-514350">
              <a:buAutoNum type="arabicParenR" startAt="3"/>
            </a:pPr>
            <a:r>
              <a:rPr lang="en-GB" dirty="0"/>
              <a:t>What do we learn from fasting?</a:t>
            </a:r>
          </a:p>
          <a:p>
            <a:pPr marL="0" indent="0">
              <a:buNone/>
            </a:pPr>
            <a:endParaRPr lang="en-GB" sz="2000" dirty="0"/>
          </a:p>
          <a:p>
            <a:pPr marL="0" indent="0">
              <a:buNone/>
            </a:pPr>
            <a:endParaRPr lang="en-GB" sz="1100" dirty="0"/>
          </a:p>
        </p:txBody>
      </p:sp>
    </p:spTree>
    <p:extLst>
      <p:ext uri="{BB962C8B-B14F-4D97-AF65-F5344CB8AC3E}">
        <p14:creationId xmlns:p14="http://schemas.microsoft.com/office/powerpoint/2010/main" val="12900541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229600" cy="5544616"/>
          </a:xfrm>
        </p:spPr>
        <p:txBody>
          <a:bodyPr>
            <a:noAutofit/>
          </a:bodyPr>
          <a:lstStyle/>
          <a:p>
            <a:pPr marL="514350" indent="-514350">
              <a:buAutoNum type="arabicParenR" startAt="3"/>
            </a:pPr>
            <a:r>
              <a:rPr lang="en-GB" dirty="0"/>
              <a:t>What do we learn from fasting?</a:t>
            </a:r>
          </a:p>
          <a:p>
            <a:pPr marL="0" indent="0">
              <a:buNone/>
            </a:pPr>
            <a:endParaRPr lang="en-GB" sz="2000" dirty="0"/>
          </a:p>
          <a:p>
            <a:pPr marL="0" indent="0" algn="ctr">
              <a:buNone/>
            </a:pPr>
            <a:r>
              <a:rPr lang="en-GB" dirty="0"/>
              <a:t>JESUS CHANGES EVERYTHING!</a:t>
            </a:r>
          </a:p>
          <a:p>
            <a:pPr marL="0" indent="0">
              <a:buNone/>
            </a:pPr>
            <a:endParaRPr lang="en-GB" sz="2000" dirty="0"/>
          </a:p>
          <a:p>
            <a:pPr marL="0" indent="0">
              <a:buNone/>
            </a:pPr>
            <a:endParaRPr lang="en-GB" sz="1100" dirty="0"/>
          </a:p>
        </p:txBody>
      </p:sp>
    </p:spTree>
    <p:extLst>
      <p:ext uri="{BB962C8B-B14F-4D97-AF65-F5344CB8AC3E}">
        <p14:creationId xmlns:p14="http://schemas.microsoft.com/office/powerpoint/2010/main" val="19084042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229600" cy="5544616"/>
          </a:xfrm>
        </p:spPr>
        <p:txBody>
          <a:bodyPr>
            <a:noAutofit/>
          </a:bodyPr>
          <a:lstStyle/>
          <a:p>
            <a:pPr marL="514350" indent="-514350">
              <a:buAutoNum type="arabicParenR" startAt="3"/>
            </a:pPr>
            <a:r>
              <a:rPr lang="en-GB" dirty="0"/>
              <a:t>What do we learn from fasting?</a:t>
            </a:r>
          </a:p>
          <a:p>
            <a:pPr marL="0" indent="0">
              <a:buNone/>
            </a:pPr>
            <a:endParaRPr lang="en-GB" sz="2000" dirty="0"/>
          </a:p>
          <a:p>
            <a:pPr marL="0" indent="0" algn="ctr">
              <a:buNone/>
            </a:pPr>
            <a:r>
              <a:rPr lang="en-GB" dirty="0"/>
              <a:t>JESUS CHANGES EVERYTHING!</a:t>
            </a:r>
          </a:p>
          <a:p>
            <a:pPr marL="0" indent="0">
              <a:buNone/>
            </a:pPr>
            <a:endParaRPr lang="en-GB" sz="2000" dirty="0"/>
          </a:p>
          <a:p>
            <a:pPr marL="0" indent="0">
              <a:buNone/>
            </a:pPr>
            <a:r>
              <a:rPr lang="en-GB" sz="2800" u="sng" dirty="0"/>
              <a:t>2 Corinthians  5:17</a:t>
            </a:r>
            <a:r>
              <a:rPr lang="en-GB" sz="2800" dirty="0"/>
              <a:t> (NIV)</a:t>
            </a:r>
          </a:p>
          <a:p>
            <a:pPr marL="0" indent="0">
              <a:buNone/>
            </a:pPr>
            <a:endParaRPr lang="en-GB" sz="2000" u="sng" dirty="0"/>
          </a:p>
          <a:p>
            <a:pPr marL="0" indent="0">
              <a:buNone/>
            </a:pPr>
            <a:r>
              <a:rPr lang="en-GB" sz="2800" dirty="0"/>
              <a:t> </a:t>
            </a:r>
            <a:r>
              <a:rPr lang="en-GB" sz="2800" b="1" baseline="30000" dirty="0"/>
              <a:t>17 </a:t>
            </a:r>
            <a:r>
              <a:rPr lang="en-GB" sz="2800" dirty="0"/>
              <a:t>Therefore, if anyone is in Christ, the new creation has come: The old has gone, the new is here!</a:t>
            </a:r>
            <a:endParaRPr lang="en-GB" sz="2800" u="sng" dirty="0"/>
          </a:p>
        </p:txBody>
      </p:sp>
    </p:spTree>
    <p:extLst>
      <p:ext uri="{BB962C8B-B14F-4D97-AF65-F5344CB8AC3E}">
        <p14:creationId xmlns:p14="http://schemas.microsoft.com/office/powerpoint/2010/main" val="10144195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229600" cy="5544616"/>
          </a:xfrm>
        </p:spPr>
        <p:txBody>
          <a:bodyPr>
            <a:noAutofit/>
          </a:bodyPr>
          <a:lstStyle/>
          <a:p>
            <a:pPr marL="0" indent="0">
              <a:buNone/>
            </a:pPr>
            <a:endParaRPr lang="en-GB" sz="2000" dirty="0"/>
          </a:p>
          <a:p>
            <a:pPr marL="0" indent="0">
              <a:buNone/>
            </a:pPr>
            <a:endParaRPr lang="en-GB" sz="2000" dirty="0"/>
          </a:p>
          <a:p>
            <a:pPr marL="0" indent="0">
              <a:buNone/>
            </a:pPr>
            <a:r>
              <a:rPr lang="en-GB" sz="2600" u="sng" dirty="0"/>
              <a:t>Mark 2:21-22</a:t>
            </a:r>
          </a:p>
          <a:p>
            <a:pPr marL="0" indent="0">
              <a:buNone/>
            </a:pPr>
            <a:endParaRPr lang="en-GB" sz="2000" dirty="0"/>
          </a:p>
          <a:p>
            <a:pPr marL="0" indent="0">
              <a:buNone/>
            </a:pPr>
            <a:r>
              <a:rPr lang="en-GB" sz="2400" b="1" u="sng" baseline="30000" dirty="0"/>
              <a:t>21 </a:t>
            </a:r>
            <a:r>
              <a:rPr lang="en-GB" sz="2400" u="sng" dirty="0"/>
              <a:t>“When a person sews a patch over a hole on an old coat, he never uses a piece of cloth that is not yet shrunk. If he does, the patch will shrink and pull away from the coat. Then the hole will be worse.</a:t>
            </a:r>
            <a:r>
              <a:rPr lang="en-GB" sz="2400" dirty="0"/>
              <a:t> </a:t>
            </a:r>
            <a:r>
              <a:rPr lang="en-GB" sz="2400" b="1" baseline="30000" dirty="0">
                <a:solidFill>
                  <a:schemeClr val="bg1">
                    <a:lumMod val="50000"/>
                  </a:schemeClr>
                </a:solidFill>
              </a:rPr>
              <a:t>22 </a:t>
            </a:r>
            <a:r>
              <a:rPr lang="en-GB" sz="2400" dirty="0">
                <a:solidFill>
                  <a:schemeClr val="bg1">
                    <a:lumMod val="50000"/>
                  </a:schemeClr>
                </a:solidFill>
              </a:rPr>
              <a:t>Also, no one ever pours new wine into old leather bags for holding wine. If he does, the new wine will break the bags, and the wine will be ruined along with the bags for the wine. People always put new wine into new leather bags.”</a:t>
            </a:r>
          </a:p>
          <a:p>
            <a:pPr marL="0" indent="0">
              <a:buNone/>
            </a:pPr>
            <a:endParaRPr lang="en-GB" sz="1100" dirty="0"/>
          </a:p>
        </p:txBody>
      </p:sp>
    </p:spTree>
    <p:extLst>
      <p:ext uri="{BB962C8B-B14F-4D97-AF65-F5344CB8AC3E}">
        <p14:creationId xmlns:p14="http://schemas.microsoft.com/office/powerpoint/2010/main" val="5095129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229600" cy="5544616"/>
          </a:xfrm>
        </p:spPr>
        <p:txBody>
          <a:bodyPr>
            <a:noAutofit/>
          </a:bodyPr>
          <a:lstStyle/>
          <a:p>
            <a:pPr marL="0" indent="0">
              <a:buNone/>
            </a:pPr>
            <a:endParaRPr lang="en-GB" sz="2000" dirty="0"/>
          </a:p>
          <a:p>
            <a:pPr marL="0" indent="0">
              <a:buNone/>
            </a:pPr>
            <a:r>
              <a:rPr lang="en-GB" sz="2800" u="sng" dirty="0"/>
              <a:t>Matthew 22:37-40</a:t>
            </a:r>
            <a:r>
              <a:rPr lang="en-GB" sz="2800" dirty="0"/>
              <a:t> (NIV)</a:t>
            </a:r>
            <a:endParaRPr lang="en-GB" sz="2800" u="sng" dirty="0"/>
          </a:p>
          <a:p>
            <a:pPr marL="0" indent="0">
              <a:buNone/>
            </a:pPr>
            <a:endParaRPr lang="en-GB" sz="2000" dirty="0"/>
          </a:p>
          <a:p>
            <a:pPr marL="0" indent="0">
              <a:buNone/>
            </a:pPr>
            <a:r>
              <a:rPr lang="en-GB" sz="2800" b="1" baseline="30000" dirty="0"/>
              <a:t>37 </a:t>
            </a:r>
            <a:r>
              <a:rPr lang="en-GB" sz="2800" dirty="0"/>
              <a:t> …“‘Love the Lord your God with all your heart and with all your soul and with all your mind.’</a:t>
            </a:r>
            <a:r>
              <a:rPr lang="en-GB" sz="2800" baseline="30000" dirty="0"/>
              <a:t> </a:t>
            </a:r>
            <a:r>
              <a:rPr lang="en-GB" sz="2800" dirty="0"/>
              <a:t> </a:t>
            </a:r>
            <a:r>
              <a:rPr lang="en-GB" sz="2800" b="1" baseline="30000" dirty="0"/>
              <a:t>38</a:t>
            </a:r>
            <a:r>
              <a:rPr lang="en-GB" sz="2800" dirty="0"/>
              <a:t> This is the first and greatest commandment. </a:t>
            </a:r>
            <a:r>
              <a:rPr lang="en-GB" sz="2800" b="1" baseline="30000" dirty="0"/>
              <a:t>39 </a:t>
            </a:r>
            <a:r>
              <a:rPr lang="en-GB" sz="2800" dirty="0"/>
              <a:t>And the second is like it: ‘Love your neighbour as yourself.’ </a:t>
            </a:r>
            <a:r>
              <a:rPr lang="en-GB" sz="2800" b="1" baseline="30000" dirty="0"/>
              <a:t>40 </a:t>
            </a:r>
            <a:r>
              <a:rPr lang="en-GB" sz="2800" dirty="0"/>
              <a:t>All the Law and the Prophets hang on these two commandments.”</a:t>
            </a:r>
            <a:endParaRPr lang="en-GB" sz="2800" b="1" baseline="30000" dirty="0"/>
          </a:p>
        </p:txBody>
      </p:sp>
    </p:spTree>
    <p:extLst>
      <p:ext uri="{BB962C8B-B14F-4D97-AF65-F5344CB8AC3E}">
        <p14:creationId xmlns:p14="http://schemas.microsoft.com/office/powerpoint/2010/main" val="6746254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229600" cy="5544616"/>
          </a:xfrm>
        </p:spPr>
        <p:txBody>
          <a:bodyPr>
            <a:noAutofit/>
          </a:bodyPr>
          <a:lstStyle/>
          <a:p>
            <a:pPr marL="0" indent="0">
              <a:buNone/>
            </a:pPr>
            <a:endParaRPr lang="en-GB" sz="2000" dirty="0"/>
          </a:p>
          <a:p>
            <a:pPr marL="0" indent="0">
              <a:buNone/>
            </a:pPr>
            <a:endParaRPr lang="en-GB" sz="2000" dirty="0"/>
          </a:p>
          <a:p>
            <a:pPr marL="0" indent="0">
              <a:buNone/>
            </a:pPr>
            <a:r>
              <a:rPr lang="en-GB" sz="2600" u="sng" dirty="0"/>
              <a:t>Mark 2:21-22</a:t>
            </a:r>
          </a:p>
          <a:p>
            <a:pPr marL="0" indent="0">
              <a:buNone/>
            </a:pPr>
            <a:endParaRPr lang="en-GB" sz="2000" dirty="0"/>
          </a:p>
          <a:p>
            <a:pPr marL="0" indent="0">
              <a:buNone/>
            </a:pPr>
            <a:r>
              <a:rPr lang="en-GB" sz="2400" b="1" baseline="30000" dirty="0">
                <a:solidFill>
                  <a:schemeClr val="bg1">
                    <a:lumMod val="50000"/>
                  </a:schemeClr>
                </a:solidFill>
              </a:rPr>
              <a:t>21 </a:t>
            </a:r>
            <a:r>
              <a:rPr lang="en-GB" sz="2400" dirty="0">
                <a:solidFill>
                  <a:schemeClr val="bg1">
                    <a:lumMod val="50000"/>
                  </a:schemeClr>
                </a:solidFill>
              </a:rPr>
              <a:t>“When a person sews a patch over a hole on an old coat, he never uses a piece of cloth that is not yet shrunk. If he does, the patch will shrink and pull away from the coat. Then the hole will be worse. </a:t>
            </a:r>
            <a:r>
              <a:rPr lang="en-GB" sz="2400" b="1" u="sng" baseline="30000" dirty="0"/>
              <a:t>22 </a:t>
            </a:r>
            <a:r>
              <a:rPr lang="en-GB" sz="2400" u="sng" dirty="0"/>
              <a:t>Also, no one ever pours new wine into old leather bags for holding wine. If he does, the new wine will break the bags, and the wine will be ruined along with the bags for the wine. People always put new wine into new leather bags.”</a:t>
            </a:r>
          </a:p>
          <a:p>
            <a:pPr marL="0" indent="0">
              <a:buNone/>
            </a:pPr>
            <a:endParaRPr lang="en-GB" sz="1100" dirty="0"/>
          </a:p>
        </p:txBody>
      </p:sp>
    </p:spTree>
    <p:extLst>
      <p:ext uri="{BB962C8B-B14F-4D97-AF65-F5344CB8AC3E}">
        <p14:creationId xmlns:p14="http://schemas.microsoft.com/office/powerpoint/2010/main" val="40960582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229600" cy="5544616"/>
          </a:xfrm>
        </p:spPr>
        <p:txBody>
          <a:bodyPr>
            <a:noAutofit/>
          </a:bodyPr>
          <a:lstStyle/>
          <a:p>
            <a:pPr marL="0" indent="0">
              <a:buNone/>
            </a:pPr>
            <a:r>
              <a:rPr lang="en-GB" dirty="0"/>
              <a:t>4)   How do we fast?</a:t>
            </a:r>
          </a:p>
          <a:p>
            <a:pPr marL="0" indent="0">
              <a:buNone/>
            </a:pPr>
            <a:endParaRPr lang="en-GB" sz="2000" dirty="0"/>
          </a:p>
          <a:p>
            <a:pPr marL="0" indent="0">
              <a:buNone/>
            </a:pPr>
            <a:endParaRPr lang="en-GB" sz="2000" dirty="0"/>
          </a:p>
        </p:txBody>
      </p:sp>
    </p:spTree>
    <p:extLst>
      <p:ext uri="{BB962C8B-B14F-4D97-AF65-F5344CB8AC3E}">
        <p14:creationId xmlns:p14="http://schemas.microsoft.com/office/powerpoint/2010/main" val="41548033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229600" cy="5544616"/>
          </a:xfrm>
        </p:spPr>
        <p:txBody>
          <a:bodyPr>
            <a:noAutofit/>
          </a:bodyPr>
          <a:lstStyle/>
          <a:p>
            <a:pPr marL="0" indent="0">
              <a:buNone/>
            </a:pPr>
            <a:r>
              <a:rPr lang="en-GB" dirty="0"/>
              <a:t>4)   How do we fast?</a:t>
            </a:r>
          </a:p>
          <a:p>
            <a:pPr marL="0" indent="0">
              <a:buNone/>
            </a:pPr>
            <a:endParaRPr lang="en-GB" sz="2000" dirty="0"/>
          </a:p>
          <a:p>
            <a:pPr marL="0" indent="0">
              <a:buNone/>
            </a:pPr>
            <a:r>
              <a:rPr lang="en-GB" sz="2800" u="sng" dirty="0"/>
              <a:t>Matthew 6:16-18</a:t>
            </a:r>
            <a:r>
              <a:rPr lang="en-GB" sz="2800" dirty="0"/>
              <a:t> (NIV)</a:t>
            </a:r>
            <a:endParaRPr lang="en-GB" sz="2800" u="sng" dirty="0"/>
          </a:p>
          <a:p>
            <a:pPr marL="0" indent="0">
              <a:buNone/>
            </a:pPr>
            <a:endParaRPr lang="en-GB" sz="1600" dirty="0"/>
          </a:p>
          <a:p>
            <a:pPr marL="0" indent="0">
              <a:buNone/>
            </a:pPr>
            <a:r>
              <a:rPr lang="en-GB" sz="2400" baseline="30000" dirty="0"/>
              <a:t>16 </a:t>
            </a:r>
            <a:r>
              <a:rPr lang="en-GB" sz="2400" dirty="0"/>
              <a:t>“When you fast, do not look sombre as the hypocrites do, for they disfigure their faces to show others they are fasting. Truly I tell you, they have received their reward in full. </a:t>
            </a:r>
            <a:r>
              <a:rPr lang="en-GB" sz="2400" baseline="30000" dirty="0"/>
              <a:t>17</a:t>
            </a:r>
            <a:r>
              <a:rPr lang="en-GB" sz="2400" dirty="0"/>
              <a:t> But when you fast, put oil on your head and wash your face, </a:t>
            </a:r>
            <a:r>
              <a:rPr lang="en-GB" sz="2400" baseline="30000" dirty="0"/>
              <a:t>18 </a:t>
            </a:r>
            <a:r>
              <a:rPr lang="en-GB" sz="2400" dirty="0"/>
              <a:t>so that it will not be obvious to others that you are fasting, but only to your Father, who is unseen; and your Father, who sees what is done in secret, will reward you.</a:t>
            </a:r>
            <a:endParaRPr lang="en-GB" sz="2400" b="1" baseline="30000" dirty="0"/>
          </a:p>
          <a:p>
            <a:pPr marL="0" indent="0">
              <a:buNone/>
            </a:pPr>
            <a:endParaRPr lang="en-GB" sz="2000" dirty="0"/>
          </a:p>
        </p:txBody>
      </p:sp>
    </p:spTree>
    <p:extLst>
      <p:ext uri="{BB962C8B-B14F-4D97-AF65-F5344CB8AC3E}">
        <p14:creationId xmlns:p14="http://schemas.microsoft.com/office/powerpoint/2010/main" val="515297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92696"/>
            <a:ext cx="8229600" cy="5904656"/>
          </a:xfrm>
        </p:spPr>
        <p:txBody>
          <a:bodyPr>
            <a:noAutofit/>
          </a:bodyPr>
          <a:lstStyle/>
          <a:p>
            <a:pPr marL="0" indent="0" algn="ctr">
              <a:buNone/>
            </a:pPr>
            <a:r>
              <a:rPr lang="en-GB" sz="5600" u="sng" dirty="0"/>
              <a:t>It’s not fair!!!</a:t>
            </a:r>
          </a:p>
          <a:p>
            <a:pPr marL="0" indent="0" algn="ctr">
              <a:buNone/>
            </a:pPr>
            <a:endParaRPr lang="en-GB" sz="1000" dirty="0"/>
          </a:p>
          <a:p>
            <a:pPr marL="0" indent="0" algn="ctr">
              <a:buNone/>
            </a:pPr>
            <a:endParaRPr lang="en-GB" sz="1000" dirty="0"/>
          </a:p>
        </p:txBody>
      </p:sp>
      <p:pic>
        <p:nvPicPr>
          <p:cNvPr id="1026" name="Picture 2" descr="angry toddler crosses her arms"/>
          <p:cNvPicPr>
            <a:picLocks noChangeAspect="1" noChangeArrowheads="1"/>
          </p:cNvPicPr>
          <p:nvPr/>
        </p:nvPicPr>
        <p:blipFill rotWithShape="1">
          <a:blip r:embed="rId2">
            <a:extLst>
              <a:ext uri="{28A0092B-C50C-407E-A947-70E740481C1C}">
                <a14:useLocalDpi xmlns:a14="http://schemas.microsoft.com/office/drawing/2010/main" val="0"/>
              </a:ext>
            </a:extLst>
          </a:blip>
          <a:srcRect r="12345"/>
          <a:stretch/>
        </p:blipFill>
        <p:spPr bwMode="auto">
          <a:xfrm>
            <a:off x="1419656" y="2132856"/>
            <a:ext cx="6360641" cy="4074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28333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65104"/>
          </a:xfrm>
        </p:spPr>
        <p:txBody>
          <a:bodyPr>
            <a:normAutofit/>
          </a:bodyPr>
          <a:lstStyle/>
          <a:p>
            <a:pPr marL="0" indent="0">
              <a:buNone/>
            </a:pPr>
            <a:r>
              <a:rPr lang="en-GB" dirty="0"/>
              <a:t>Types of fasting:</a:t>
            </a:r>
          </a:p>
          <a:p>
            <a:r>
              <a:rPr lang="en-GB" sz="2900" dirty="0"/>
              <a:t>Absolute</a:t>
            </a:r>
          </a:p>
          <a:p>
            <a:r>
              <a:rPr lang="en-GB" sz="2900" dirty="0"/>
              <a:t>Partial</a:t>
            </a:r>
          </a:p>
          <a:p>
            <a:r>
              <a:rPr lang="en-GB" sz="2900" dirty="0"/>
              <a:t>Daniel</a:t>
            </a:r>
          </a:p>
          <a:p>
            <a:r>
              <a:rPr lang="en-GB" sz="2900" dirty="0"/>
              <a:t>Intermittent and….. </a:t>
            </a:r>
          </a:p>
          <a:p>
            <a:pPr marL="0" indent="0">
              <a:buNone/>
            </a:pPr>
            <a:endParaRPr lang="en-GB" sz="2900" dirty="0"/>
          </a:p>
          <a:p>
            <a:r>
              <a:rPr lang="en-GB" sz="2900" dirty="0"/>
              <a:t>???</a:t>
            </a:r>
          </a:p>
          <a:p>
            <a:pPr marL="0" indent="0">
              <a:buNone/>
            </a:pPr>
            <a:endParaRPr lang="en-GB" sz="2600" dirty="0"/>
          </a:p>
        </p:txBody>
      </p:sp>
    </p:spTree>
    <p:extLst>
      <p:ext uri="{BB962C8B-B14F-4D97-AF65-F5344CB8AC3E}">
        <p14:creationId xmlns:p14="http://schemas.microsoft.com/office/powerpoint/2010/main" val="13312308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65104"/>
          </a:xfrm>
        </p:spPr>
        <p:txBody>
          <a:bodyPr>
            <a:normAutofit/>
          </a:bodyPr>
          <a:lstStyle/>
          <a:p>
            <a:pPr marL="0" indent="0">
              <a:buNone/>
            </a:pPr>
            <a:r>
              <a:rPr lang="en-GB" dirty="0"/>
              <a:t>Types of fasting:</a:t>
            </a:r>
          </a:p>
          <a:p>
            <a:r>
              <a:rPr lang="en-GB" sz="2900" dirty="0"/>
              <a:t>Absolute</a:t>
            </a:r>
          </a:p>
          <a:p>
            <a:r>
              <a:rPr lang="en-GB" sz="2900" dirty="0"/>
              <a:t>Partial</a:t>
            </a:r>
          </a:p>
          <a:p>
            <a:r>
              <a:rPr lang="en-GB" sz="2900" dirty="0"/>
              <a:t>Daniel</a:t>
            </a:r>
          </a:p>
          <a:p>
            <a:r>
              <a:rPr lang="en-GB" sz="2900" dirty="0"/>
              <a:t>Intermittent and….. </a:t>
            </a:r>
          </a:p>
          <a:p>
            <a:pPr marL="0" indent="0">
              <a:buNone/>
            </a:pPr>
            <a:endParaRPr lang="en-GB" sz="2900" dirty="0"/>
          </a:p>
          <a:p>
            <a:r>
              <a:rPr lang="en-GB" sz="2900" dirty="0"/>
              <a:t>Facebook? </a:t>
            </a:r>
            <a:r>
              <a:rPr lang="en-GB" sz="2900" dirty="0" err="1"/>
              <a:t>TikTok</a:t>
            </a:r>
            <a:r>
              <a:rPr lang="en-GB" sz="2900" dirty="0"/>
              <a:t>? Gaming?</a:t>
            </a:r>
          </a:p>
          <a:p>
            <a:pPr marL="0" indent="0">
              <a:buNone/>
            </a:pPr>
            <a:endParaRPr lang="en-GB" sz="2600" dirty="0"/>
          </a:p>
        </p:txBody>
      </p:sp>
    </p:spTree>
    <p:extLst>
      <p:ext uri="{BB962C8B-B14F-4D97-AF65-F5344CB8AC3E}">
        <p14:creationId xmlns:p14="http://schemas.microsoft.com/office/powerpoint/2010/main" val="26379554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GB" dirty="0"/>
              <a:t>Hints and Tips</a:t>
            </a:r>
          </a:p>
          <a:p>
            <a:pPr marL="514350" indent="-514350">
              <a:buAutoNum type="arabicParenR"/>
            </a:pPr>
            <a:r>
              <a:rPr lang="en-GB" dirty="0"/>
              <a:t>Start small</a:t>
            </a:r>
          </a:p>
          <a:p>
            <a:pPr marL="514350" indent="-514350">
              <a:buAutoNum type="arabicParenR"/>
            </a:pPr>
            <a:r>
              <a:rPr lang="en-GB" dirty="0"/>
              <a:t>Plan what you’ll do instead</a:t>
            </a:r>
          </a:p>
          <a:p>
            <a:pPr marL="514350" indent="-514350">
              <a:buAutoNum type="arabicParenR"/>
            </a:pPr>
            <a:r>
              <a:rPr lang="en-GB" dirty="0"/>
              <a:t>Consider how it will affect others</a:t>
            </a:r>
          </a:p>
          <a:p>
            <a:pPr marL="514350" indent="-514350">
              <a:buAutoNum type="arabicParenR"/>
            </a:pPr>
            <a:r>
              <a:rPr lang="en-GB" dirty="0"/>
              <a:t>Try different kinds of fasting</a:t>
            </a:r>
          </a:p>
          <a:p>
            <a:pPr marL="514350" indent="-514350">
              <a:buAutoNum type="arabicParenR"/>
            </a:pPr>
            <a:r>
              <a:rPr lang="en-GB" dirty="0"/>
              <a:t>Don’t think about the elephant in the room!</a:t>
            </a:r>
          </a:p>
        </p:txBody>
      </p:sp>
    </p:spTree>
    <p:extLst>
      <p:ext uri="{BB962C8B-B14F-4D97-AF65-F5344CB8AC3E}">
        <p14:creationId xmlns:p14="http://schemas.microsoft.com/office/powerpoint/2010/main" val="4103133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1"/>
            <a:ext cx="8229600" cy="1468760"/>
          </a:xfrm>
        </p:spPr>
        <p:txBody>
          <a:bodyPr>
            <a:normAutofit lnSpcReduction="10000"/>
          </a:bodyPr>
          <a:lstStyle/>
          <a:p>
            <a:pPr marL="0" indent="0">
              <a:buNone/>
            </a:pPr>
            <a:r>
              <a:rPr lang="en-GB" dirty="0"/>
              <a:t>Mum has been kind to give you a chocolate biscuit. You ask for another one and Mum says no. How do you respond?</a:t>
            </a:r>
          </a:p>
          <a:p>
            <a:pPr marL="0" indent="0">
              <a:buNone/>
            </a:pPr>
            <a:endParaRPr lang="en-GB" dirty="0"/>
          </a:p>
        </p:txBody>
      </p:sp>
    </p:spTree>
    <p:extLst>
      <p:ext uri="{BB962C8B-B14F-4D97-AF65-F5344CB8AC3E}">
        <p14:creationId xmlns:p14="http://schemas.microsoft.com/office/powerpoint/2010/main" val="1721441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1"/>
            <a:ext cx="8229600" cy="3628999"/>
          </a:xfrm>
        </p:spPr>
        <p:txBody>
          <a:bodyPr>
            <a:normAutofit lnSpcReduction="10000"/>
          </a:bodyPr>
          <a:lstStyle/>
          <a:p>
            <a:pPr marL="0" indent="0">
              <a:buNone/>
            </a:pPr>
            <a:r>
              <a:rPr lang="en-GB" dirty="0"/>
              <a:t>Mum has been kind to give you a chocolate biscuit. You ask for another one and Mum says no. How do you respond?</a:t>
            </a:r>
          </a:p>
          <a:p>
            <a:pPr marL="0" indent="0">
              <a:buNone/>
            </a:pPr>
            <a:endParaRPr lang="en-GB" dirty="0"/>
          </a:p>
          <a:p>
            <a:pPr marL="514350" indent="-514350">
              <a:buAutoNum type="alphaUcParenR"/>
            </a:pPr>
            <a:r>
              <a:rPr lang="en-GB" dirty="0"/>
              <a:t>OK Mum, I understand you have my best interests at heart when it comes to my health. Thank you for thinking of me.</a:t>
            </a:r>
          </a:p>
          <a:p>
            <a:pPr marL="0" indent="0">
              <a:buNone/>
            </a:pPr>
            <a:endParaRPr lang="en-GB" dirty="0"/>
          </a:p>
        </p:txBody>
      </p:sp>
    </p:spTree>
    <p:extLst>
      <p:ext uri="{BB962C8B-B14F-4D97-AF65-F5344CB8AC3E}">
        <p14:creationId xmlns:p14="http://schemas.microsoft.com/office/powerpoint/2010/main" val="2258496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marL="0" indent="0">
              <a:buNone/>
            </a:pPr>
            <a:r>
              <a:rPr lang="en-GB" dirty="0"/>
              <a:t>Mum has been kind to give you a chocolate biscuit. You ask for another one and Mum says no. How do you respond?</a:t>
            </a:r>
          </a:p>
          <a:p>
            <a:pPr marL="0" indent="0">
              <a:buNone/>
            </a:pPr>
            <a:endParaRPr lang="en-GB" dirty="0"/>
          </a:p>
          <a:p>
            <a:pPr marL="514350" indent="-514350">
              <a:buAutoNum type="alphaUcParenR"/>
            </a:pPr>
            <a:r>
              <a:rPr lang="en-GB" dirty="0"/>
              <a:t>OK Mum, I understand you have my best interests at heart when it comes to my health. Thank you for thinking of me.</a:t>
            </a:r>
          </a:p>
          <a:p>
            <a:pPr marL="514350" indent="-514350">
              <a:buAutoNum type="alphaUcParenR"/>
            </a:pPr>
            <a:endParaRPr lang="en-GB" dirty="0"/>
          </a:p>
          <a:p>
            <a:pPr marL="514350" indent="-514350">
              <a:buAutoNum type="alphaUcParenR"/>
            </a:pPr>
            <a:r>
              <a:rPr lang="en-GB" dirty="0"/>
              <a:t>It’s not fair!</a:t>
            </a:r>
          </a:p>
        </p:txBody>
      </p:sp>
    </p:spTree>
    <p:extLst>
      <p:ext uri="{BB962C8B-B14F-4D97-AF65-F5344CB8AC3E}">
        <p14:creationId xmlns:p14="http://schemas.microsoft.com/office/powerpoint/2010/main" val="293354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1"/>
            <a:ext cx="8229600" cy="1468760"/>
          </a:xfrm>
        </p:spPr>
        <p:txBody>
          <a:bodyPr>
            <a:normAutofit lnSpcReduction="10000"/>
          </a:bodyPr>
          <a:lstStyle/>
          <a:p>
            <a:pPr marL="0" indent="0">
              <a:buNone/>
            </a:pPr>
            <a:r>
              <a:rPr lang="en-GB" dirty="0"/>
              <a:t>Dad has allowed you to have an extra half an hour of screen time. You ask for another half an hour and Dad says no. How do you respond?</a:t>
            </a:r>
          </a:p>
          <a:p>
            <a:pPr marL="0" indent="0">
              <a:buNone/>
            </a:pPr>
            <a:endParaRPr lang="en-GB" dirty="0"/>
          </a:p>
        </p:txBody>
      </p:sp>
    </p:spTree>
    <p:extLst>
      <p:ext uri="{BB962C8B-B14F-4D97-AF65-F5344CB8AC3E}">
        <p14:creationId xmlns:p14="http://schemas.microsoft.com/office/powerpoint/2010/main" val="66068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1"/>
            <a:ext cx="8229600" cy="3628999"/>
          </a:xfrm>
        </p:spPr>
        <p:txBody>
          <a:bodyPr>
            <a:normAutofit lnSpcReduction="10000"/>
          </a:bodyPr>
          <a:lstStyle/>
          <a:p>
            <a:pPr marL="0" indent="0">
              <a:buNone/>
            </a:pPr>
            <a:r>
              <a:rPr lang="en-GB" dirty="0"/>
              <a:t>Dad has allowed you to have an extra half an hour of screen time. You ask for another half an hour and Dad says no. How do you respond?</a:t>
            </a:r>
          </a:p>
          <a:p>
            <a:pPr marL="0" indent="0">
              <a:buNone/>
            </a:pPr>
            <a:endParaRPr lang="en-GB" dirty="0"/>
          </a:p>
          <a:p>
            <a:pPr marL="514350" indent="-514350">
              <a:buAutoNum type="alphaUcParenR"/>
            </a:pPr>
            <a:r>
              <a:rPr lang="en-GB" dirty="0"/>
              <a:t>OK Dad, I understand too much screen time is bad for me. I’ll turn it off right now like the good child you know me to be.</a:t>
            </a:r>
          </a:p>
          <a:p>
            <a:pPr marL="0" indent="0">
              <a:buNone/>
            </a:pPr>
            <a:endParaRPr lang="en-GB" dirty="0"/>
          </a:p>
        </p:txBody>
      </p:sp>
    </p:spTree>
    <p:extLst>
      <p:ext uri="{BB962C8B-B14F-4D97-AF65-F5344CB8AC3E}">
        <p14:creationId xmlns:p14="http://schemas.microsoft.com/office/powerpoint/2010/main" val="42688300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10441</TotalTime>
  <Words>1796</Words>
  <Application>Microsoft Office PowerPoint</Application>
  <PresentationFormat>On-screen Show (4:3)</PresentationFormat>
  <Paragraphs>158</Paragraphs>
  <Slides>42</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42</vt:i4>
      </vt:variant>
    </vt:vector>
  </HeadingPairs>
  <TitlesOfParts>
    <vt:vector size="45"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 Peter 2:13-25</dc:title>
  <dc:creator>Emma Ho</dc:creator>
  <cp:lastModifiedBy>Dele Olajide</cp:lastModifiedBy>
  <cp:revision>224</cp:revision>
  <dcterms:created xsi:type="dcterms:W3CDTF">2021-09-30T18:16:40Z</dcterms:created>
  <dcterms:modified xsi:type="dcterms:W3CDTF">2023-11-24T23:57:19Z</dcterms:modified>
</cp:coreProperties>
</file>